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29" r:id="rId3"/>
    <p:sldId id="259" r:id="rId4"/>
    <p:sldId id="260" r:id="rId5"/>
    <p:sldId id="261" r:id="rId6"/>
    <p:sldId id="262" r:id="rId7"/>
    <p:sldId id="257" r:id="rId8"/>
    <p:sldId id="263" r:id="rId9"/>
    <p:sldId id="264" r:id="rId10"/>
    <p:sldId id="265" r:id="rId11"/>
    <p:sldId id="266" r:id="rId12"/>
    <p:sldId id="267" r:id="rId13"/>
    <p:sldId id="330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37260-3159-45E3-A638-75361D8FFBFD}" type="datetimeFigureOut">
              <a:rPr lang="nb-NO" smtClean="0"/>
              <a:t>26.03.2026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68E54-ED29-4F85-9CC5-388B6B2DA220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63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6D38D-C2A7-DC5D-3CB7-1595A72D0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Plassholder for lysbilde 1">
            <a:extLst>
              <a:ext uri="{FF2B5EF4-FFF2-40B4-BE49-F238E27FC236}">
                <a16:creationId xmlns:a16="http://schemas.microsoft.com/office/drawing/2014/main" id="{B1577E7A-2EEA-6404-17F0-A1EA3F4228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8435" name="Plassholder for notater 2">
            <a:extLst>
              <a:ext uri="{FF2B5EF4-FFF2-40B4-BE49-F238E27FC236}">
                <a16:creationId xmlns:a16="http://schemas.microsoft.com/office/drawing/2014/main" id="{E20A8831-85B9-0FF2-09B4-3945AB2328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dirty="0"/>
          </a:p>
        </p:txBody>
      </p:sp>
      <p:sp>
        <p:nvSpPr>
          <p:cNvPr id="21508" name="Plassholder for lysbildenummer 3">
            <a:extLst>
              <a:ext uri="{FF2B5EF4-FFF2-40B4-BE49-F238E27FC236}">
                <a16:creationId xmlns:a16="http://schemas.microsoft.com/office/drawing/2014/main" id="{06E24507-0FD7-F625-B3AF-6042A2E0B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574F89-8946-4165-AEC8-9759C7CA5F95}" type="slidenum">
              <a:rPr lang="nb-N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51124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7504A-00F0-8657-176B-6A9D21A14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7F61B8CF-9A4C-AF11-397F-699D91207D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4A9FB37-8ABB-8028-BD8F-168041C06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DF170A9-7EE0-6B7E-4F5C-646BD35C7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68E54-ED29-4F85-9CC5-388B6B2DA220}" type="slidenum">
              <a:rPr lang="nb-NO" smtClean="0"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2280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68E54-ED29-4F85-9CC5-388B6B2DA220}" type="slidenum">
              <a:rPr lang="nb-NO" smtClean="0"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5759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E8828-302E-5908-CAE9-F144E2625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9C1AE6B-6285-8A2D-C16B-611864209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CC44C8BE-C109-C231-C4AB-7452D69E8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700D255-9416-1298-7EE9-1BED6E288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68E54-ED29-4F85-9CC5-388B6B2DA220}" type="slidenum">
              <a:rPr lang="nb-NO" smtClean="0"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6459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3DE2D-DE2B-149B-D470-CA2530354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66607A6-BF32-7FE4-014C-30D1B5CA52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D9C0488-6612-F28D-65B8-C82A7BA178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7045913-322A-FD94-67D1-CAC83D8D2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68E54-ED29-4F85-9CC5-388B6B2DA220}" type="slidenum">
              <a:rPr lang="nb-NO" smtClean="0"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138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C20CC-8D3E-4DB2-95DA-FF92FC8ECEE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631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E6741-2C5E-37BE-1E17-967B1AC19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E33D2E3-FB7D-7664-8129-79FB303CE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18E0F57-97C4-3307-A4EC-7F3F08E18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5FD663-C116-2190-F5A2-674D52143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68E54-ED29-4F85-9CC5-388B6B2DA220}" type="slidenum">
              <a:rPr lang="nb-NO" smtClean="0"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3519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DA6A0-B359-911A-C60B-90DF46D08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5BCE96F-85DA-EF74-46EA-2C3525741F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D0B94C3-2AE2-EDE5-673C-A97789834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5129DD6-8E88-F443-0126-8CE3AA3B6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68E54-ED29-4F85-9CC5-388B6B2DA220}" type="slidenum">
              <a:rPr lang="nb-NO" smtClean="0"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32829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FACCA-8191-E660-BEFA-77C3EE6E6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DE79735-CD1A-945C-7CB6-3492F061D1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52EA582-54C2-78CA-1149-8513A2806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A09B927-DB15-DDAD-A923-9B73F1E6B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68E54-ED29-4F85-9CC5-388B6B2DA220}" type="slidenum">
              <a:rPr lang="nb-NO" smtClean="0"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9097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BF2E4-D0FB-B60B-AF2D-6E5CAD4A0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258A011-2385-0CD3-4BC7-2231E3897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9376B39-1348-0DC6-2A95-9231D9C8C4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9584D7F-123B-48F8-5E16-B700D3B5D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68E54-ED29-4F85-9CC5-388B6B2DA220}" type="slidenum">
              <a:rPr lang="nb-NO" smtClean="0"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472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CED0BA-D927-5F2B-CFB9-4CB0CE77B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2CC9CFA-BF2E-DEE4-1CA2-417180DAC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552407-416E-C53E-BE5C-F79FE34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6679-1AB1-4A6A-A414-E66B46A6D551}" type="datetimeFigureOut">
              <a:rPr lang="nb-NO" smtClean="0"/>
              <a:t>26.03.2026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E7017EA-17AD-23A5-939B-A647E4EE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B8CAE37-B958-254D-6ED0-2CA0585E8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B6C1-1FF5-430A-9B1C-D08651F63E5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503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430F28-51B8-160A-83F0-4D036CAA4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23D38EA-DB71-D3F5-FE8E-3432F7F28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3A547B-E509-9D5F-F4C4-803FDCD1F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6679-1AB1-4A6A-A414-E66B46A6D551}" type="datetimeFigureOut">
              <a:rPr lang="nb-NO" smtClean="0"/>
              <a:t>26.03.2026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3C1AE74-58DB-633F-3C96-9334D3BC6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11682FB-10B8-C0AA-9B07-30DCDEBBB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B6C1-1FF5-430A-9B1C-D08651F63E5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6326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772868CC-A1B0-A1CF-080B-152242B2E2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63475D2-5F34-7CF1-5C3B-FAD8B18CA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C13B08-C422-4541-5DEA-A77B4F398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6679-1AB1-4A6A-A414-E66B46A6D551}" type="datetimeFigureOut">
              <a:rPr lang="nb-NO" smtClean="0"/>
              <a:t>26.03.2026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FCEBF79-310C-31EC-982B-17EF0B122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C11264-672D-3D89-A2B9-536709E6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B6C1-1FF5-430A-9B1C-D08651F63E5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001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F5D786-C7DF-5559-90A6-8D57C058E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2C20D6-768E-A25E-2FDD-CF9CF50AC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DF0EC46-C3C9-AD92-CB28-9B6C08AE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6679-1AB1-4A6A-A414-E66B46A6D551}" type="datetimeFigureOut">
              <a:rPr lang="nb-NO" smtClean="0"/>
              <a:t>26.03.2026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E19FB38-C785-3C55-C472-D7CB97181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7D45760-B10A-36DA-D6C4-B314A0E0D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B6C1-1FF5-430A-9B1C-D08651F63E5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4850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7C0EB5-0CC6-48C7-65EF-49C73FFF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4BA6CE2-8E8A-FA07-108A-86FCEB8FA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70B53A7-8D9C-D9ED-B55C-D9E0E248A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6679-1AB1-4A6A-A414-E66B46A6D551}" type="datetimeFigureOut">
              <a:rPr lang="nb-NO" smtClean="0"/>
              <a:t>26.03.2026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7E68BE-BC5F-E204-D8FE-03D1AAE56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85FD9F-53CC-9277-783E-E123F176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B6C1-1FF5-430A-9B1C-D08651F63E5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3790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16CFA9-BF5F-D5A6-38E6-B6052827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BDF41CC-EE4A-E225-D02F-A2A4AAC68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86B9840-B32D-F7AF-FA8F-559D5A20D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F87796C-51C8-B5A9-565A-18E0F6AED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6679-1AB1-4A6A-A414-E66B46A6D551}" type="datetimeFigureOut">
              <a:rPr lang="nb-NO" smtClean="0"/>
              <a:t>26.03.2026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23DF0B2-0550-6880-58EE-4B00C02E5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29BFA22-D719-AD9B-B505-101C13BA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B6C1-1FF5-430A-9B1C-D08651F63E5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0046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E5F371-0427-3178-C62E-C164BFBE8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1DFDBB2-B88F-E49C-85FE-0728D2C16E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92D291A-D65F-A1CD-EC21-48859B964C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AC9DB6E-636D-14C2-82AF-73CB17EF75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726F8D5-710F-05D5-3972-E27948B31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80F8EBA-DA48-2565-64C1-1B8E2286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6679-1AB1-4A6A-A414-E66B46A6D551}" type="datetimeFigureOut">
              <a:rPr lang="nb-NO" smtClean="0"/>
              <a:t>26.03.2026</a:t>
            </a:fld>
            <a:endParaRPr lang="nb-NO" dirty="0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9F087F1-F8B6-65CF-1BD7-559AE442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1643B10-86D4-7B61-5937-DAF25F78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B6C1-1FF5-430A-9B1C-D08651F63E5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65014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25E0B3-C0B1-19CA-C5BD-DB48C7590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387F0FD-17CF-2E3E-D9FF-E5995E9D4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6679-1AB1-4A6A-A414-E66B46A6D551}" type="datetimeFigureOut">
              <a:rPr lang="nb-NO" smtClean="0"/>
              <a:t>26.03.2026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BE51E3E-0B32-AB49-254F-4F92567B9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98736B1-BCE8-AFCB-6680-F07843606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B6C1-1FF5-430A-9B1C-D08651F63E5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9173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51BE9C5-DAE4-F6CB-7C52-CFC203ABF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6679-1AB1-4A6A-A414-E66B46A6D551}" type="datetimeFigureOut">
              <a:rPr lang="nb-NO" smtClean="0"/>
              <a:t>26.03.2026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3AEC862-EAE9-7FE2-2931-8884347A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0062E3C-217A-535A-E7C9-FA1F70862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B6C1-1FF5-430A-9B1C-D08651F63E5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56835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0F8C03-C4F9-3AA6-3FB5-745905FB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37408B5-9AA4-CA90-40C6-BA49D6A71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5BB2BC4-BF1A-617C-6C8F-24EC1D996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E749C44-1F78-0022-343D-938ABD7FA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6679-1AB1-4A6A-A414-E66B46A6D551}" type="datetimeFigureOut">
              <a:rPr lang="nb-NO" smtClean="0"/>
              <a:t>26.03.2026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CA9E6C6-4BF1-9D35-01EE-A3C5E0D10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6679E77-209F-CD44-8B56-39CA8FE7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B6C1-1FF5-430A-9B1C-D08651F63E5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02919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104DBC-AE45-16CD-C123-F4067011B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29B33CB-484E-9720-5983-D43111F0DA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0354FB9-4C37-10E3-5E76-4F091CAB5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E70B81F-2CEA-F61A-421E-47F814398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16679-1AB1-4A6A-A414-E66B46A6D551}" type="datetimeFigureOut">
              <a:rPr lang="nb-NO" smtClean="0"/>
              <a:t>26.03.2026</a:t>
            </a:fld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01A4375-1D05-7102-089D-1FAFCF680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0C41106-3F8A-2C06-DA4C-3C663CCF6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9B6C1-1FF5-430A-9B1C-D08651F63E5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54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933A31C-1727-B070-443A-EE1FE430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EE792B1-2307-4B7D-6E8B-DF7C0366C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1657993-7DA6-2CC4-34C9-EF30A7E4F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316679-1AB1-4A6A-A414-E66B46A6D551}" type="datetimeFigureOut">
              <a:rPr lang="nb-NO" smtClean="0"/>
              <a:t>26.03.2026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BD79F07-AF12-AEA6-2DFF-FB81D6AFB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6DA660-C756-9FF5-4D74-BC26EFDC7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D9B6C1-1FF5-430A-9B1C-D08651F63E53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475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nmonopolet.no/search?searchType=product&amp;q=:relevance:mainCountry:norge" TargetMode="External"/><Relationship Id="rId7" Type="http://schemas.openxmlformats.org/officeDocument/2006/relationships/hyperlink" Target="https://www.vinmonopolet.no/search?searchType=product&amp;q=:name-asc:mainWholesaler:Atlungstad+H%C3%A5ndverksdestilleri+A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vinmonopolet.no/search?searchType=product&amp;q=:name-asc:brand:atlungstad_h%C3%A5ndverksdestilleri_as" TargetMode="External"/><Relationship Id="rId5" Type="http://schemas.openxmlformats.org/officeDocument/2006/relationships/hyperlink" Target="https://www.vinmonopolet.no/search?searchType=product&amp;q=:relevance:mainSubDistrict:norge_innlandet_stange:mainDistrict:norge_innlandet:mainCountry:norge" TargetMode="External"/><Relationship Id="rId4" Type="http://schemas.openxmlformats.org/officeDocument/2006/relationships/hyperlink" Target="https://www.vinmonopolet.no/search?searchType=product&amp;q=:relevance:mainDistrict:norge_innlandet:mainCountry:norg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nmonopolet.no/search?searchType=product&amp;q=:name-asc:mainWholesaler:Atlungstad+H%C3%A5ndverksdestilleri+AS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www.vinmonopolet.no/search?searchType=product&amp;q=:name-asc:brand:atlungstad_h%C3%A5ndverksdestilleri_a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vinmonopolet.no/search?searchType=product&amp;q=:relevance:mainSubDistrict:norge_innlandet_hamar:mainDistrict:norge_innlandet:mainCountry:norge" TargetMode="External"/><Relationship Id="rId5" Type="http://schemas.openxmlformats.org/officeDocument/2006/relationships/hyperlink" Target="https://www.vinmonopolet.no/search?searchType=product&amp;q=:relevance:mainDistrict:norge_innlandet:mainCountry:norge" TargetMode="External"/><Relationship Id="rId4" Type="http://schemas.openxmlformats.org/officeDocument/2006/relationships/hyperlink" Target="https://www.vinmonopolet.no/search?searchType=product&amp;q=:relevance:mainCountry:norg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292AEA-2528-46C0-B426-95822B614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B7B198-E4DF-43CD-AD8C-199884323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BE67753-EA0E-4819-8D22-0B6600CF7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6D63AC-0421-45EC-B383-E79A61A78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997A32E-7032-4107-9C8B-99DB59EDD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43BB27F-1470-42CA-91FF-D94BC691C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997B002-17FD-47B3-A06A-76802FE15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401EA35-9D2E-43B7-860F-EBB8A6C3E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8C44827-3D81-4FF9-B4A5-5650D1B20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13D97F-F6DF-4D32-AD91-209A80E7A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2B0ED5C-927D-4C5F-8F27-1B403820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44A0A658-C8B5-3587-C88F-3C4CB4A20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9658" y="2170178"/>
            <a:ext cx="5185706" cy="2930861"/>
          </a:xfrm>
        </p:spPr>
        <p:txBody>
          <a:bodyPr anchor="b">
            <a:normAutofit/>
          </a:bodyPr>
          <a:lstStyle/>
          <a:p>
            <a:r>
              <a:rPr lang="nb-NO" sz="5200" dirty="0">
                <a:solidFill>
                  <a:schemeClr val="tx2"/>
                </a:solidFill>
              </a:rPr>
              <a:t>NAV-Vestfold </a:t>
            </a:r>
            <a:br>
              <a:rPr lang="nb-NO" sz="5200" dirty="0">
                <a:solidFill>
                  <a:schemeClr val="tx2"/>
                </a:solidFill>
              </a:rPr>
            </a:br>
            <a:r>
              <a:rPr lang="nb-NO" sz="5200" dirty="0">
                <a:solidFill>
                  <a:schemeClr val="tx2"/>
                </a:solidFill>
              </a:rPr>
              <a:t>Medlemsmøte </a:t>
            </a:r>
            <a:br>
              <a:rPr lang="nb-NO" sz="5200" dirty="0">
                <a:solidFill>
                  <a:schemeClr val="tx2"/>
                </a:solidFill>
              </a:rPr>
            </a:br>
            <a:br>
              <a:rPr lang="nb-NO" sz="5200" dirty="0">
                <a:solidFill>
                  <a:schemeClr val="tx2"/>
                </a:solidFill>
              </a:rPr>
            </a:br>
            <a:endParaRPr lang="nb-NO" sz="2800" dirty="0">
              <a:solidFill>
                <a:schemeClr val="tx2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03FA930-5676-F85E-0073-C19CD1D61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0731" y="3797011"/>
            <a:ext cx="5188034" cy="1795796"/>
          </a:xfrm>
        </p:spPr>
        <p:txBody>
          <a:bodyPr>
            <a:normAutofit/>
          </a:bodyPr>
          <a:lstStyle/>
          <a:p>
            <a:pPr algn="l"/>
            <a:endParaRPr lang="nb-NO" dirty="0">
              <a:solidFill>
                <a:schemeClr val="tx2"/>
              </a:solidFill>
            </a:endParaRPr>
          </a:p>
          <a:p>
            <a:endParaRPr lang="nb-NO" dirty="0">
              <a:solidFill>
                <a:schemeClr val="tx2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7F87F1B-42BA-4AC7-A4E2-41544DDB2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4155"/>
            <a:ext cx="2514948" cy="2174333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8B53067-4E48-4E71-A6A9-A8CAABAFB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6D1A0D3-4BB8-41D9-9CE7-2884C83F4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1E20F06-3B09-4B89-A36B-AB8BFBCCA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E6C3D7-7D5B-4926-877D-45F117BB6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7346A5-7569-4F15-AB5D-BE3DADF1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685727" y="4683666"/>
            <a:ext cx="2514948" cy="2174333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951533-A568-4765-AB1F-F71D9AFDE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7214F52-4F3F-4C96-A62E-F1401D6C0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23146A1-291C-4FA0-AB5B-EB04D4239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77932-2B03-4899-8306-5002CEE68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64DCC9A-E28C-CCC0-A437-03CBD9E29A83}"/>
              </a:ext>
            </a:extLst>
          </p:cNvPr>
          <p:cNvSpPr txBox="1"/>
          <p:nvPr/>
        </p:nvSpPr>
        <p:spPr>
          <a:xfrm>
            <a:off x="10520140" y="6404192"/>
            <a:ext cx="6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KAa</a:t>
            </a:r>
          </a:p>
        </p:txBody>
      </p:sp>
      <p:pic>
        <p:nvPicPr>
          <p:cNvPr id="6" name="Bilde 5" descr="Et bilde som inneholder Menneskeansikt, person, vegg, smil&#10;&#10;KI-generert innhold kan være feil.">
            <a:extLst>
              <a:ext uri="{FF2B5EF4-FFF2-40B4-BE49-F238E27FC236}">
                <a16:creationId xmlns:a16="http://schemas.microsoft.com/office/drawing/2014/main" id="{991F4B3B-429D-1690-4C45-BA6D810D6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67" y="6104931"/>
            <a:ext cx="683027" cy="598522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C17142A-7F93-A6D0-2EE6-8FB0A9692414}"/>
              </a:ext>
            </a:extLst>
          </p:cNvPr>
          <p:cNvSpPr txBox="1"/>
          <p:nvPr/>
        </p:nvSpPr>
        <p:spPr>
          <a:xfrm>
            <a:off x="4256116" y="4200038"/>
            <a:ext cx="3677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dirty="0">
                <a:solidFill>
                  <a:schemeClr val="tx2"/>
                </a:solidFill>
              </a:rPr>
              <a:t>Nr 3-2026</a:t>
            </a:r>
            <a:br>
              <a:rPr lang="nb-NO" sz="2400" dirty="0">
                <a:solidFill>
                  <a:schemeClr val="tx2"/>
                </a:solidFill>
              </a:rPr>
            </a:br>
            <a:r>
              <a:rPr lang="nb-NO" sz="2400" dirty="0">
                <a:solidFill>
                  <a:schemeClr val="tx2"/>
                </a:solidFill>
              </a:rPr>
              <a:t>Bøkekroa</a:t>
            </a:r>
            <a:br>
              <a:rPr lang="nb-NO" sz="2400" dirty="0">
                <a:solidFill>
                  <a:schemeClr val="tx2"/>
                </a:solidFill>
              </a:rPr>
            </a:br>
            <a:r>
              <a:rPr lang="nb-NO" sz="2400" dirty="0">
                <a:solidFill>
                  <a:schemeClr val="tx2"/>
                </a:solidFill>
              </a:rPr>
              <a:t>Torsdag 26.03.2026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433332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9A004-1A3A-29ED-0117-D16FB234C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ED3486E-21D1-34F7-BD8A-BE2B54208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6950" y="1339850"/>
            <a:ext cx="5571066" cy="41782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D65EFE8-ED5E-A5AD-B8C4-DE21268EF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982" y="1339850"/>
            <a:ext cx="5571066" cy="417829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A10FC9F4-9BA4-58E1-A346-B84BF80A9998}"/>
              </a:ext>
            </a:extLst>
          </p:cNvPr>
          <p:cNvSpPr txBox="1"/>
          <p:nvPr/>
        </p:nvSpPr>
        <p:spPr>
          <a:xfrm>
            <a:off x="1240365" y="6377940"/>
            <a:ext cx="417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President NAV-Vestfold Rolf Kruge Østby</a:t>
            </a:r>
          </a:p>
        </p:txBody>
      </p:sp>
    </p:spTree>
    <p:extLst>
      <p:ext uri="{BB962C8B-B14F-4D97-AF65-F5344CB8AC3E}">
        <p14:creationId xmlns:p14="http://schemas.microsoft.com/office/powerpoint/2010/main" val="600626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DF5296-9BD5-B687-02A2-CCE91EED8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9889341-8DAB-F60E-B11F-41866C977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 b="-2"/>
          <a:stretch>
            <a:fillRect/>
          </a:stretch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AF19459-9ADB-835C-0003-04183FB12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 b="-2"/>
          <a:stretch>
            <a:fillRect/>
          </a:stretch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294426B7-3245-CD3F-B440-A27956D0B661}"/>
              </a:ext>
            </a:extLst>
          </p:cNvPr>
          <p:cNvSpPr txBox="1"/>
          <p:nvPr/>
        </p:nvSpPr>
        <p:spPr>
          <a:xfrm>
            <a:off x="6421035" y="6377940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Jørn Einar Gjertsen koser seg med øl og akevitt</a:t>
            </a:r>
          </a:p>
        </p:txBody>
      </p:sp>
    </p:spTree>
    <p:extLst>
      <p:ext uri="{BB962C8B-B14F-4D97-AF65-F5344CB8AC3E}">
        <p14:creationId xmlns:p14="http://schemas.microsoft.com/office/powerpoint/2010/main" val="2938195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B7FB9D-8F11-7B5E-FA9C-E51130A55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4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83A87B1-44CE-EFFF-C953-4C0899F0E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1143014" y="643467"/>
            <a:ext cx="990597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05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16DC0B-38C9-2B9F-9B87-4703D3FAE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Møte evaluering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D09653-7A0F-9897-9473-D82A00A7D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Det var 31 fremmøtte medlemmer</a:t>
            </a:r>
          </a:p>
          <a:p>
            <a:r>
              <a:rPr lang="nb-NO" dirty="0"/>
              <a:t>Foredrag om Jægersborg akevitten laget av Tom Skaara, fremført av Kjell Arne Aanstad</a:t>
            </a:r>
          </a:p>
          <a:p>
            <a:r>
              <a:rPr lang="nb-NO" dirty="0"/>
              <a:t>Visesang og underholdning med Svein Thorgersen og Anders Roligheten</a:t>
            </a:r>
          </a:p>
          <a:p>
            <a:r>
              <a:rPr lang="nb-NO" dirty="0"/>
              <a:t>Meget god stemning og høy trivselsfaktor med sang og underholdning.</a:t>
            </a:r>
          </a:p>
          <a:p>
            <a:r>
              <a:rPr lang="nb-NO" dirty="0"/>
              <a:t>Bøkekroa har en lun og flott atmosfære som gjør at alle trives.</a:t>
            </a:r>
          </a:p>
          <a:p>
            <a:r>
              <a:rPr lang="nb-NO" dirty="0"/>
              <a:t>Betjeningen er svært profesjonell, behjelpelig og veldig service minded.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Et vellykket møte!</a:t>
            </a:r>
          </a:p>
        </p:txBody>
      </p:sp>
    </p:spTree>
    <p:extLst>
      <p:ext uri="{BB962C8B-B14F-4D97-AF65-F5344CB8AC3E}">
        <p14:creationId xmlns:p14="http://schemas.microsoft.com/office/powerpoint/2010/main" val="1844444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BF5CC4-4DA7-921B-A603-8936C111A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FDF1172-0095-B076-3137-3F3854766C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59" b="1"/>
          <a:stretch>
            <a:fillRect/>
          </a:stretch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FD87C66-B007-8692-B7CE-A6BB3B016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Historien om Jægersborg Aquavit.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6148E46D-3F3B-F784-95E9-F7876C51C148}"/>
              </a:ext>
            </a:extLst>
          </p:cNvPr>
          <p:cNvSpPr/>
          <p:nvPr/>
        </p:nvSpPr>
        <p:spPr>
          <a:xfrm>
            <a:off x="8571507" y="5669430"/>
            <a:ext cx="3291839" cy="8304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Historisk akevitt fra Larvik – Vestfold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E0EA585-EA55-9EE1-4995-C9DCE32106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85" r="3268" b="-3"/>
          <a:stretch>
            <a:fillRect/>
          </a:stretch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  <p:pic>
        <p:nvPicPr>
          <p:cNvPr id="9" name="Picture 2" descr="C:\Users\tom.skaara\Pictures\Akevitt\Kjøpstadssegl 1825 Larvik.jpg">
            <a:extLst>
              <a:ext uri="{FF2B5EF4-FFF2-40B4-BE49-F238E27FC236}">
                <a16:creationId xmlns:a16="http://schemas.microsoft.com/office/drawing/2014/main" id="{4FFD1F4F-29F4-91D9-9022-2F85CF831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12424" y="6036664"/>
            <a:ext cx="648072" cy="7098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5733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F24165-6D62-CE21-E6A5-316A423DE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8D7B53F-6B6E-4194-64EC-12DD1FB99425}"/>
              </a:ext>
            </a:extLst>
          </p:cNvPr>
          <p:cNvSpPr txBox="1"/>
          <p:nvPr/>
        </p:nvSpPr>
        <p:spPr>
          <a:xfrm>
            <a:off x="6096000" y="4768645"/>
            <a:ext cx="786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Frank Bruun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2D6FBC3-22C3-AD18-8A79-C6529271D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78" y="976312"/>
            <a:ext cx="3048000" cy="4905375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847020B-90AE-726C-9780-547045654D00}"/>
              </a:ext>
            </a:extLst>
          </p:cNvPr>
          <p:cNvSpPr txBox="1"/>
          <p:nvPr/>
        </p:nvSpPr>
        <p:spPr>
          <a:xfrm>
            <a:off x="3048000" y="58045"/>
            <a:ext cx="6096000" cy="2326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88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nb-NO" sz="3600" b="1" dirty="0">
                <a:solidFill>
                  <a:srgbClr val="092529"/>
                </a:solidFill>
                <a:effectLst/>
                <a:latin typeface="Vinmonopolet Ingress"/>
              </a:rPr>
              <a:t>Jægersborg Aquavit</a:t>
            </a:r>
          </a:p>
          <a:p>
            <a:pPr>
              <a:lnSpc>
                <a:spcPts val="1680"/>
              </a:lnSpc>
              <a:spcAft>
                <a:spcPts val="1200"/>
              </a:spcAft>
              <a:buNone/>
            </a:pPr>
            <a:r>
              <a:rPr lang="nb-NO" dirty="0">
                <a:solidFill>
                  <a:srgbClr val="092529"/>
                </a:solidFill>
                <a:effectLst/>
                <a:hlinkClick r:id="rId3"/>
              </a:rPr>
              <a:t>Norge</a:t>
            </a:r>
            <a:r>
              <a:rPr lang="nb-NO" dirty="0">
                <a:solidFill>
                  <a:srgbClr val="334D51"/>
                </a:solidFill>
                <a:effectLst/>
              </a:rPr>
              <a:t>, </a:t>
            </a:r>
            <a:r>
              <a:rPr lang="nb-NO" dirty="0">
                <a:solidFill>
                  <a:srgbClr val="66797C"/>
                </a:solidFill>
                <a:effectLst/>
                <a:hlinkClick r:id="rId4"/>
              </a:rPr>
              <a:t>Innlandet</a:t>
            </a:r>
            <a:r>
              <a:rPr lang="nb-NO" dirty="0">
                <a:solidFill>
                  <a:srgbClr val="334D51"/>
                </a:solidFill>
                <a:effectLst/>
              </a:rPr>
              <a:t>, </a:t>
            </a:r>
            <a:r>
              <a:rPr lang="nb-NO" dirty="0">
                <a:solidFill>
                  <a:srgbClr val="66797C"/>
                </a:solidFill>
                <a:effectLst/>
                <a:hlinkClick r:id="rId5"/>
              </a:rPr>
              <a:t>Stange</a:t>
            </a:r>
            <a:endParaRPr lang="nb-NO" dirty="0">
              <a:solidFill>
                <a:srgbClr val="334D51"/>
              </a:solidFill>
              <a:effectLst/>
            </a:endParaRPr>
          </a:p>
          <a:p>
            <a:pPr>
              <a:lnSpc>
                <a:spcPts val="1620"/>
              </a:lnSpc>
              <a:buNone/>
            </a:pPr>
            <a:r>
              <a:rPr lang="nb-NO" dirty="0">
                <a:solidFill>
                  <a:srgbClr val="334D51"/>
                </a:solidFill>
                <a:effectLst/>
              </a:rPr>
              <a:t>Bløt og rik, preg av anis, karve og litt sitrus.</a:t>
            </a:r>
          </a:p>
          <a:p>
            <a:pPr algn="l">
              <a:lnSpc>
                <a:spcPts val="2400"/>
              </a:lnSpc>
              <a:spcAft>
                <a:spcPts val="2100"/>
              </a:spcAft>
              <a:buNone/>
            </a:pPr>
            <a:r>
              <a:rPr lang="nb-NO" b="1" i="0" dirty="0">
                <a:solidFill>
                  <a:srgbClr val="092529"/>
                </a:solidFill>
                <a:effectLst/>
                <a:latin typeface="Roboto" panose="02000000000000000000" pitchFamily="2" charset="0"/>
              </a:rPr>
              <a:t>Kr 559,90</a:t>
            </a:r>
            <a:r>
              <a:rPr lang="nb-NO" b="1" dirty="0">
                <a:solidFill>
                  <a:srgbClr val="092529"/>
                </a:solidFill>
                <a:latin typeface="Roboto" panose="02000000000000000000" pitchFamily="2" charset="0"/>
              </a:rPr>
              <a:t>	</a:t>
            </a:r>
            <a:r>
              <a:rPr lang="nb-NO" b="1" i="0" dirty="0">
                <a:solidFill>
                  <a:srgbClr val="66797C"/>
                </a:solidFill>
                <a:effectLst/>
                <a:latin typeface="Roboto" panose="02000000000000000000" pitchFamily="2" charset="0"/>
              </a:rPr>
              <a:t>70 cl	</a:t>
            </a:r>
            <a:r>
              <a:rPr lang="nb-NO" b="0" i="0" dirty="0">
                <a:solidFill>
                  <a:srgbClr val="66797C"/>
                </a:solidFill>
                <a:effectLst/>
                <a:latin typeface="Roboto" panose="02000000000000000000" pitchFamily="2" charset="0"/>
              </a:rPr>
              <a:t>799,86 kr/l</a:t>
            </a: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>
              <a:buNone/>
            </a:pPr>
            <a:br>
              <a:rPr lang="nb-NO" dirty="0">
                <a:effectLst/>
              </a:rPr>
            </a:br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1AEE33C-316B-603A-A513-94116E7827AA}"/>
              </a:ext>
            </a:extLst>
          </p:cNvPr>
          <p:cNvSpPr txBox="1"/>
          <p:nvPr/>
        </p:nvSpPr>
        <p:spPr>
          <a:xfrm>
            <a:off x="3431457" y="2188917"/>
            <a:ext cx="8249265" cy="3875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Varetype		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Brennevin - Akevitt - Akevitt, brun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Varenummer	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14067801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Lukt		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Sammensatt aroma med preg av karve, anis.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Smak		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Bløt og rik, preg av anis, karve og litt sitrus.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Farge		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Gyllen.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Land, distrikt		</a:t>
            </a:r>
            <a:r>
              <a:rPr lang="nb-NO" b="0" i="0" dirty="0">
                <a:solidFill>
                  <a:srgbClr val="006458"/>
                </a:solidFill>
                <a:effectLst/>
                <a:latin typeface="Roboto" panose="02000000000000000000" pitchFamily="2" charset="0"/>
                <a:hlinkClick r:id="rId3"/>
              </a:rPr>
              <a:t>Norge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nb-NO" b="0" i="0" dirty="0">
                <a:solidFill>
                  <a:srgbClr val="006458"/>
                </a:solidFill>
                <a:effectLst/>
                <a:latin typeface="Roboto" panose="02000000000000000000" pitchFamily="2" charset="0"/>
                <a:hlinkClick r:id="rId4"/>
              </a:rPr>
              <a:t>Innlandet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nb-NO" b="0" i="0" dirty="0">
                <a:solidFill>
                  <a:srgbClr val="006458"/>
                </a:solidFill>
                <a:effectLst/>
                <a:latin typeface="Roboto" panose="02000000000000000000" pitchFamily="2" charset="0"/>
                <a:hlinkClick r:id="rId5"/>
              </a:rPr>
              <a:t>Stange</a:t>
            </a:r>
            <a:endParaRPr lang="nb-NO" b="0" i="0" dirty="0">
              <a:solidFill>
                <a:srgbClr val="006458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Produsent		</a:t>
            </a:r>
            <a:r>
              <a:rPr lang="nb-NO" b="0" i="0" dirty="0">
                <a:solidFill>
                  <a:srgbClr val="006458"/>
                </a:solidFill>
                <a:effectLst/>
                <a:latin typeface="Roboto" panose="02000000000000000000" pitchFamily="2" charset="0"/>
                <a:hlinkClick r:id="rId6"/>
              </a:rPr>
              <a:t>Atlungstad Håndverksdestilleri AS</a:t>
            </a:r>
            <a:endParaRPr lang="nb-NO" b="0" i="0" dirty="0">
              <a:solidFill>
                <a:srgbClr val="006458"/>
              </a:solidFill>
              <a:effectLst/>
              <a:latin typeface="Roboto" panose="02000000000000000000" pitchFamily="2" charset="0"/>
            </a:endParaRPr>
          </a:p>
          <a:p>
            <a:pPr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Emballasjetype	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Glass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Utvalg		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Bestillingsutvalget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Grossist			</a:t>
            </a:r>
            <a:r>
              <a:rPr lang="nb-NO" b="0" i="0" dirty="0">
                <a:solidFill>
                  <a:srgbClr val="006458"/>
                </a:solidFill>
                <a:effectLst/>
                <a:latin typeface="Roboto" panose="02000000000000000000" pitchFamily="2" charset="0"/>
                <a:hlinkClick r:id="rId7"/>
              </a:rPr>
              <a:t>Atlungstad Håndverksdestilleri AS</a:t>
            </a:r>
            <a:endParaRPr lang="nb-NO" b="0" i="0" dirty="0">
              <a:solidFill>
                <a:srgbClr val="006458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Transportør	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Vectura AS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1C8A6B7-9D1F-5816-5365-10261CF82B87}"/>
              </a:ext>
            </a:extLst>
          </p:cNvPr>
          <p:cNvSpPr txBox="1"/>
          <p:nvPr/>
        </p:nvSpPr>
        <p:spPr>
          <a:xfrm>
            <a:off x="1140542" y="5881687"/>
            <a:ext cx="1661651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40"/>
              </a:lnSpc>
            </a:pPr>
            <a:r>
              <a:rPr lang="nb-NO" b="1" dirty="0"/>
              <a:t>Alkohol</a:t>
            </a:r>
            <a:r>
              <a:rPr lang="nb-NO" dirty="0"/>
              <a:t> 41,5%</a:t>
            </a:r>
          </a:p>
          <a:p>
            <a:pPr>
              <a:lnSpc>
                <a:spcPts val="1440"/>
              </a:lnSpc>
              <a:buFont typeface="Arial" panose="020B0604020202020204" pitchFamily="34" charset="0"/>
              <a:buChar char="•"/>
            </a:pPr>
            <a:endParaRPr lang="nb-NO" dirty="0">
              <a:solidFill>
                <a:srgbClr val="006458"/>
              </a:solidFill>
              <a:latin typeface="Roboto" panose="02000000000000000000" pitchFamily="2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8578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49BFFC-969B-2750-6690-504DE066F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D654345-B3E4-DA43-8223-68FF754E0A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6" r="4404" b="-3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59292C2-1AB5-5777-730E-1178474C81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91" t="33285" r="18684" b="10417"/>
          <a:stretch>
            <a:fillRect/>
          </a:stretch>
        </p:blipFill>
        <p:spPr>
          <a:xfrm>
            <a:off x="4660490" y="607173"/>
            <a:ext cx="3970247" cy="565229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8FD4597-3391-7D1B-526A-3A8A63D1CA86}"/>
              </a:ext>
            </a:extLst>
          </p:cNvPr>
          <p:cNvSpPr txBox="1"/>
          <p:nvPr/>
        </p:nvSpPr>
        <p:spPr>
          <a:xfrm>
            <a:off x="9124334" y="3980728"/>
            <a:ext cx="24678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Historieskjold fra: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Brunlaugnes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Stavern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Laurvig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Hedrum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Tjølling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8A6921F-2774-963A-D6C2-5146E5ABF741}"/>
              </a:ext>
            </a:extLst>
          </p:cNvPr>
          <p:cNvSpPr txBox="1"/>
          <p:nvPr/>
        </p:nvSpPr>
        <p:spPr>
          <a:xfrm>
            <a:off x="8839200" y="607173"/>
            <a:ext cx="294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Lansert 6. november 2014</a:t>
            </a:r>
          </a:p>
        </p:txBody>
      </p:sp>
    </p:spTree>
    <p:extLst>
      <p:ext uri="{BB962C8B-B14F-4D97-AF65-F5344CB8AC3E}">
        <p14:creationId xmlns:p14="http://schemas.microsoft.com/office/powerpoint/2010/main" val="3207394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974C2-9910-EF25-2E41-135F51AD7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3E333B0-BA06-2786-F2CF-0FDE6197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98" y="612518"/>
            <a:ext cx="1409700" cy="490537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1AAB9DEF-F498-5514-19F3-C5DB400F8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190" y="82897"/>
            <a:ext cx="5741619" cy="14516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01568" rIns="253920" bIns="101568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3200" b="1" i="0" u="none" strike="noStrike" cap="none" normalizeH="0" baseline="0" dirty="0">
                <a:ln>
                  <a:noFill/>
                </a:ln>
                <a:solidFill>
                  <a:srgbClr val="092529"/>
                </a:solidFill>
                <a:effectLst/>
                <a:latin typeface="Vinmonopolet Ingress"/>
              </a:rPr>
              <a:t>Atlungstad Jægersborg Jubileum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900" b="0" i="0" u="none" strike="noStrike" cap="none" normalizeH="0" baseline="0" dirty="0">
                <a:ln>
                  <a:noFill/>
                </a:ln>
                <a:solidFill>
                  <a:srgbClr val="092529"/>
                </a:solidFill>
                <a:effectLst/>
                <a:latin typeface="Roboto" panose="02000000000000000000" pitchFamily="2" charset="0"/>
                <a:hlinkClick r:id="rId4"/>
              </a:rPr>
              <a:t>Norge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, </a:t>
            </a:r>
            <a:r>
              <a:rPr kumimoji="0" lang="nb-NO" altLang="nb-NO" sz="900" b="0" i="0" u="none" strike="noStrike" cap="none" normalizeH="0" baseline="0" dirty="0">
                <a:ln>
                  <a:noFill/>
                </a:ln>
                <a:solidFill>
                  <a:srgbClr val="66797C"/>
                </a:solidFill>
                <a:effectLst/>
                <a:latin typeface="Roboto" panose="02000000000000000000" pitchFamily="2" charset="0"/>
                <a:hlinkClick r:id="rId5"/>
              </a:rPr>
              <a:t>Innlandet</a:t>
            </a:r>
            <a:r>
              <a:rPr kumimoji="0" lang="nb-NO" altLang="nb-NO" sz="1200" b="0" i="0" u="none" strike="noStrike" cap="none" normalizeH="0" baseline="0" dirty="0">
                <a:ln>
                  <a:noFill/>
                </a:ln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, </a:t>
            </a:r>
            <a:r>
              <a:rPr kumimoji="0" lang="nb-NO" altLang="nb-NO" sz="900" b="0" i="0" u="none" strike="noStrike" cap="none" normalizeH="0" baseline="0" dirty="0">
                <a:ln>
                  <a:noFill/>
                </a:ln>
                <a:solidFill>
                  <a:srgbClr val="66797C"/>
                </a:solidFill>
                <a:effectLst/>
                <a:latin typeface="Roboto" panose="02000000000000000000" pitchFamily="2" charset="0"/>
                <a:hlinkClick r:id="rId6"/>
              </a:rPr>
              <a:t>Hamar</a:t>
            </a:r>
            <a:endParaRPr kumimoji="0" lang="nb-NO" altLang="nb-NO" sz="1200" b="0" i="0" u="none" strike="noStrike" cap="none" normalizeH="0" baseline="0" dirty="0">
              <a:ln>
                <a:noFill/>
              </a:ln>
              <a:solidFill>
                <a:srgbClr val="092529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300" b="0" i="0" u="none" strike="noStrike" cap="none" normalizeH="0" baseline="0" dirty="0">
                <a:ln>
                  <a:noFill/>
                </a:ln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Rund og fint krydderpreg, med godt fatpreg.</a:t>
            </a:r>
            <a:endParaRPr kumimoji="0" lang="nb-NO" altLang="nb-NO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2400" b="1" i="0" u="none" strike="noStrike" cap="none" normalizeH="0" baseline="0" dirty="0">
                <a:ln>
                  <a:noFill/>
                </a:ln>
                <a:solidFill>
                  <a:srgbClr val="092529"/>
                </a:solidFill>
                <a:effectLst/>
                <a:latin typeface="Roboto" panose="02000000000000000000" pitchFamily="2" charset="0"/>
              </a:rPr>
              <a:t>Kr 464,10	</a:t>
            </a:r>
            <a:r>
              <a:rPr kumimoji="0" lang="nb-NO" altLang="nb-NO" sz="1000" b="1" i="0" u="none" strike="noStrike" cap="none" normalizeH="0" baseline="0" dirty="0">
                <a:ln>
                  <a:noFill/>
                </a:ln>
                <a:solidFill>
                  <a:srgbClr val="66797C"/>
                </a:solidFill>
                <a:effectLst/>
                <a:latin typeface="Roboto" panose="02000000000000000000" pitchFamily="2" charset="0"/>
              </a:rPr>
              <a:t>50 cl	</a:t>
            </a:r>
            <a:r>
              <a:rPr kumimoji="0" lang="nb-NO" altLang="nb-NO" sz="1000" b="0" i="0" u="none" strike="noStrike" cap="none" normalizeH="0" baseline="0" dirty="0">
                <a:ln>
                  <a:noFill/>
                </a:ln>
                <a:solidFill>
                  <a:srgbClr val="66797C"/>
                </a:solidFill>
                <a:effectLst/>
                <a:latin typeface="Roboto" panose="02000000000000000000" pitchFamily="2" charset="0"/>
              </a:rPr>
              <a:t>928,2 kr/l</a:t>
            </a:r>
            <a:endParaRPr kumimoji="0" lang="nb-NO" altLang="nb-N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6FE4931-D9B1-63C7-1C95-258A04DDBA0E}"/>
              </a:ext>
            </a:extLst>
          </p:cNvPr>
          <p:cNvSpPr txBox="1"/>
          <p:nvPr/>
        </p:nvSpPr>
        <p:spPr>
          <a:xfrm>
            <a:off x="3048000" y="2105017"/>
            <a:ext cx="7846142" cy="4234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Varetype	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Brennevin - Akevitt - Akevitt, brun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Varenummer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13750402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Lukt	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Fint krydderpreg, med tydelig fataroma.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Smak	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Rund og fint krydderpreg, med godt fatpreg.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Farge	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Gyllen.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Land, distrikt	</a:t>
            </a:r>
            <a:r>
              <a:rPr lang="nb-NO" b="0" i="0" dirty="0">
                <a:solidFill>
                  <a:srgbClr val="006458"/>
                </a:solidFill>
                <a:effectLst/>
                <a:latin typeface="Roboto" panose="02000000000000000000" pitchFamily="2" charset="0"/>
                <a:hlinkClick r:id="rId4"/>
              </a:rPr>
              <a:t>Norge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nb-NO" b="0" i="0" dirty="0">
                <a:solidFill>
                  <a:srgbClr val="006458"/>
                </a:solidFill>
                <a:effectLst/>
                <a:latin typeface="Roboto" panose="02000000000000000000" pitchFamily="2" charset="0"/>
                <a:hlinkClick r:id="rId5"/>
              </a:rPr>
              <a:t>Innlandet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nb-NO" b="0" i="0" dirty="0">
                <a:solidFill>
                  <a:srgbClr val="006458"/>
                </a:solidFill>
                <a:effectLst/>
                <a:latin typeface="Roboto" panose="02000000000000000000" pitchFamily="2" charset="0"/>
                <a:hlinkClick r:id="rId6"/>
              </a:rPr>
              <a:t>Hamar</a:t>
            </a:r>
            <a:endParaRPr lang="nb-NO" b="0" i="0" dirty="0">
              <a:solidFill>
                <a:srgbClr val="006458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Produsent	</a:t>
            </a:r>
            <a:r>
              <a:rPr lang="nb-NO" b="0" i="0" dirty="0">
                <a:solidFill>
                  <a:srgbClr val="006458"/>
                </a:solidFill>
                <a:effectLst/>
                <a:latin typeface="Roboto" panose="02000000000000000000" pitchFamily="2" charset="0"/>
                <a:hlinkClick r:id="rId7"/>
              </a:rPr>
              <a:t>Atlungstad Håndverksdestilleri AS</a:t>
            </a:r>
            <a:endParaRPr lang="nb-NO" b="0" i="0" dirty="0">
              <a:solidFill>
                <a:srgbClr val="006458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Metode	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Destillering, fatlagring.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Emballasjetype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Glass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Utvalg	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Tilleggsutvalget</a:t>
            </a: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Grossist		</a:t>
            </a:r>
            <a:r>
              <a:rPr lang="nb-NO" b="0" i="0" dirty="0">
                <a:solidFill>
                  <a:srgbClr val="006458"/>
                </a:solidFill>
                <a:effectLst/>
                <a:latin typeface="Roboto" panose="02000000000000000000" pitchFamily="2" charset="0"/>
                <a:hlinkClick r:id="rId8"/>
              </a:rPr>
              <a:t>Atlungstad Håndverksdestilleri AS</a:t>
            </a:r>
            <a:endParaRPr lang="nb-NO" b="0" i="0" dirty="0">
              <a:solidFill>
                <a:srgbClr val="006458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endParaRPr lang="nb-NO" b="0" i="0" dirty="0">
              <a:solidFill>
                <a:srgbClr val="334D51"/>
              </a:solidFill>
              <a:effectLst/>
              <a:latin typeface="Roboto" panose="02000000000000000000" pitchFamily="2" charset="0"/>
            </a:endParaRPr>
          </a:p>
          <a:p>
            <a:pPr algn="l">
              <a:lnSpc>
                <a:spcPts val="1440"/>
              </a:lnSpc>
            </a:pPr>
            <a:r>
              <a:rPr lang="nb-NO" b="1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Transportør	</a:t>
            </a:r>
            <a:r>
              <a:rPr lang="nb-NO" b="0" i="0" dirty="0">
                <a:solidFill>
                  <a:srgbClr val="334D51"/>
                </a:solidFill>
                <a:effectLst/>
                <a:latin typeface="Roboto" panose="02000000000000000000" pitchFamily="2" charset="0"/>
              </a:rPr>
              <a:t>Vectura AS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1410724-F8B8-13B1-394D-64F25557EFB4}"/>
              </a:ext>
            </a:extLst>
          </p:cNvPr>
          <p:cNvSpPr txBox="1"/>
          <p:nvPr/>
        </p:nvSpPr>
        <p:spPr>
          <a:xfrm>
            <a:off x="634181" y="5517894"/>
            <a:ext cx="1457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Alkohol</a:t>
            </a:r>
            <a:r>
              <a:rPr lang="nb-NO" dirty="0"/>
              <a:t> 40%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8904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ABBA0-F31B-3369-1F7E-F75571229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9CC23BE7-61E4-572A-4C52-7F54EDF19D4D}"/>
              </a:ext>
            </a:extLst>
          </p:cNvPr>
          <p:cNvSpPr txBox="1"/>
          <p:nvPr/>
        </p:nvSpPr>
        <p:spPr>
          <a:xfrm>
            <a:off x="983225" y="471948"/>
            <a:ext cx="10726993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nb-NO" sz="3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Jægersborg Jubileum 2021</a:t>
            </a:r>
          </a:p>
          <a:p>
            <a:pPr algn="l">
              <a:buNone/>
            </a:pPr>
            <a:endParaRPr lang="nb-NO" sz="2800" b="0" i="0" dirty="0">
              <a:solidFill>
                <a:srgbClr val="6666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nb-NO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forbindelse med at </a:t>
            </a:r>
            <a:r>
              <a:rPr lang="nb-NO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Larvik By fylte 350 år i 2021 (</a:t>
            </a:r>
            <a:r>
              <a:rPr lang="nb-NO" sz="2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1671-2021</a:t>
            </a:r>
            <a:r>
              <a:rPr lang="nb-NO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l">
              <a:buNone/>
            </a:pPr>
            <a:endParaRPr lang="nb-NO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nb-NO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og at det var 200 år siden Jægersborg Brenneri </a:t>
            </a:r>
          </a:p>
          <a:p>
            <a:pPr algn="l">
              <a:buNone/>
            </a:pPr>
            <a:r>
              <a:rPr lang="nb-NO" sz="2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ble startet i 1821</a:t>
            </a:r>
            <a:r>
              <a:rPr lang="nb-NO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>
              <a:buNone/>
            </a:pPr>
            <a:endParaRPr lang="nb-NO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nb-NO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ble det besluttet å lage en egen utgave av Jægersborg jubileum.</a:t>
            </a:r>
          </a:p>
        </p:txBody>
      </p:sp>
    </p:spTree>
    <p:extLst>
      <p:ext uri="{BB962C8B-B14F-4D97-AF65-F5344CB8AC3E}">
        <p14:creationId xmlns:p14="http://schemas.microsoft.com/office/powerpoint/2010/main" val="3428914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81894-A644-C0F5-75A8-C05124D4D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F84E0F47-1E69-E136-F104-CB05B965AA55}"/>
              </a:ext>
            </a:extLst>
          </p:cNvPr>
          <p:cNvSpPr txBox="1"/>
          <p:nvPr/>
        </p:nvSpPr>
        <p:spPr>
          <a:xfrm>
            <a:off x="1140540" y="312914"/>
            <a:ext cx="6096000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Aromaknagger for akevitt</a:t>
            </a:r>
            <a:endParaRPr lang="nb-NO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BDE90FD6-AD8C-C6CB-1A1A-B21B0C217803}"/>
              </a:ext>
            </a:extLst>
          </p:cNvPr>
          <p:cNvSpPr txBox="1"/>
          <p:nvPr/>
        </p:nvSpPr>
        <p:spPr>
          <a:xfrm>
            <a:off x="1007807" y="4089889"/>
            <a:ext cx="2654710" cy="2531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Krydderpreg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Karve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Dill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Korianderfrø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Fennikel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Anis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Stjerneanis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Kamfer/pors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nb-NO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8C7E622-7CA2-8FB8-452C-B9F768013DA8}"/>
              </a:ext>
            </a:extLst>
          </p:cNvPr>
          <p:cNvSpPr txBox="1"/>
          <p:nvPr/>
        </p:nvSpPr>
        <p:spPr>
          <a:xfrm>
            <a:off x="3824749" y="4089889"/>
            <a:ext cx="22712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Urtepreg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Selleri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Persille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Timian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Mynte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Lakrisrot</a:t>
            </a:r>
          </a:p>
          <a:p>
            <a:endParaRPr lang="nb-NO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D073A88-1215-3643-5FC2-3F5C97DBD285}"/>
              </a:ext>
            </a:extLst>
          </p:cNvPr>
          <p:cNvSpPr txBox="1"/>
          <p:nvPr/>
        </p:nvSpPr>
        <p:spPr>
          <a:xfrm>
            <a:off x="5909186" y="4089889"/>
            <a:ext cx="2654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Fruktig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Sitrus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Sitron-/appelsinskall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Tørket frukt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Aprikos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Fiken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Rosin</a:t>
            </a:r>
          </a:p>
          <a:p>
            <a:endParaRPr lang="nb-NO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601E130-3E58-DFDB-21E1-E9FE4816CBE4}"/>
              </a:ext>
            </a:extLst>
          </p:cNvPr>
          <p:cNvSpPr txBox="1"/>
          <p:nvPr/>
        </p:nvSpPr>
        <p:spPr>
          <a:xfrm>
            <a:off x="8888360" y="4089889"/>
            <a:ext cx="22712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b="1" dirty="0">
                <a:latin typeface="Arial" panose="020B0604020202020204" pitchFamily="34" charset="0"/>
                <a:cs typeface="Arial" panose="020B0604020202020204" pitchFamily="34" charset="0"/>
              </a:rPr>
              <a:t>Fatpreg og treaktig</a:t>
            </a:r>
            <a:endParaRPr lang="nb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Vanilje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Karamell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Honning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Kanel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Muskat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Nellik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Lakris</a:t>
            </a:r>
          </a:p>
          <a:p>
            <a:endParaRPr lang="nb-NO" dirty="0"/>
          </a:p>
        </p:txBody>
      </p:sp>
      <p:pic>
        <p:nvPicPr>
          <p:cNvPr id="15" name="Picture 2" descr="Akevittens historie: Ble brukt som medisin | Godt.no">
            <a:extLst>
              <a:ext uri="{FF2B5EF4-FFF2-40B4-BE49-F238E27FC236}">
                <a16:creationId xmlns:a16="http://schemas.microsoft.com/office/drawing/2014/main" id="{6A0E0F74-7538-A49F-B69D-C7AA7379C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22" y="972646"/>
            <a:ext cx="4825232" cy="311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lik lages norsk akevitt - Norske Akevitters Venner">
            <a:extLst>
              <a:ext uri="{FF2B5EF4-FFF2-40B4-BE49-F238E27FC236}">
                <a16:creationId xmlns:a16="http://schemas.microsoft.com/office/drawing/2014/main" id="{60639212-A33A-C870-164A-8347B1E3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24" y="972646"/>
            <a:ext cx="4678788" cy="311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125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76EC6F-A4E4-D241-0A24-3A96A2D87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046FBB1-14D2-2731-E509-07D6EE4FB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 b="-2"/>
          <a:stretch>
            <a:fillRect/>
          </a:stretch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57425E2-9C2F-8DA4-F420-ECECC16D0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 b="-2"/>
          <a:stretch>
            <a:fillRect/>
          </a:stretch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5A1958A-1AFE-A1FB-3DCC-34CBCD577F27}"/>
              </a:ext>
            </a:extLst>
          </p:cNvPr>
          <p:cNvSpPr txBox="1"/>
          <p:nvPr/>
        </p:nvSpPr>
        <p:spPr>
          <a:xfrm>
            <a:off x="477011" y="6377940"/>
            <a:ext cx="545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Anders Roligheten på tromme og munnspill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3F9B223-F3C6-5CAA-4F9B-C86EC9824655}"/>
              </a:ext>
            </a:extLst>
          </p:cNvPr>
          <p:cNvSpPr txBox="1"/>
          <p:nvPr/>
        </p:nvSpPr>
        <p:spPr>
          <a:xfrm>
            <a:off x="6256866" y="6377940"/>
            <a:ext cx="529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Svein Thorgersen på vokal og gitar</a:t>
            </a:r>
          </a:p>
        </p:txBody>
      </p:sp>
    </p:spTree>
    <p:extLst>
      <p:ext uri="{BB962C8B-B14F-4D97-AF65-F5344CB8AC3E}">
        <p14:creationId xmlns:p14="http://schemas.microsoft.com/office/powerpoint/2010/main" val="175545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1C29AE-11C1-0F14-CED8-3EDE2F6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4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2BD0994-3788-C947-5167-200F4B861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47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456</Words>
  <Application>Microsoft Office PowerPoint</Application>
  <PresentationFormat>Widescreen</PresentationFormat>
  <Paragraphs>131</Paragraphs>
  <Slides>13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Roboto</vt:lpstr>
      <vt:lpstr>Vinmonopolet Ingress</vt:lpstr>
      <vt:lpstr>Office-tema</vt:lpstr>
      <vt:lpstr>NAV-Vestfold  Medlemsmøte   </vt:lpstr>
      <vt:lpstr>Historien om Jægersborg Aquavit.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Møte evaluering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Kjell Arne Aanstad</dc:creator>
  <cp:lastModifiedBy>Kjell Arne Aanstad</cp:lastModifiedBy>
  <cp:revision>24</cp:revision>
  <dcterms:created xsi:type="dcterms:W3CDTF">2026-01-29T13:12:19Z</dcterms:created>
  <dcterms:modified xsi:type="dcterms:W3CDTF">2026-03-26T17:13:54Z</dcterms:modified>
</cp:coreProperties>
</file>